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516" r:id="rId5"/>
    <p:sldId id="604" r:id="rId6"/>
    <p:sldId id="605" r:id="rId7"/>
    <p:sldId id="606" r:id="rId8"/>
    <p:sldId id="609" r:id="rId9"/>
    <p:sldId id="610" r:id="rId10"/>
    <p:sldId id="611" r:id="rId11"/>
    <p:sldId id="61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58" d="100"/>
          <a:sy n="58" d="100"/>
        </p:scale>
        <p:origin x="78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png"/><Relationship Id="rId7" Type="http://schemas.openxmlformats.org/officeDocument/2006/relationships/image" Target="../media/image196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5.png"/><Relationship Id="rId5" Type="http://schemas.openxmlformats.org/officeDocument/2006/relationships/image" Target="../media/image194.png"/><Relationship Id="rId4" Type="http://schemas.openxmlformats.org/officeDocument/2006/relationships/image" Target="../media/image1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png"/><Relationship Id="rId2" Type="http://schemas.openxmlformats.org/officeDocument/2006/relationships/image" Target="../media/image1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5" Type="http://schemas.openxmlformats.org/officeDocument/2006/relationships/image" Target="../media/image200.png"/><Relationship Id="rId4" Type="http://schemas.openxmlformats.org/officeDocument/2006/relationships/image" Target="../media/image19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png"/><Relationship Id="rId4" Type="http://schemas.openxmlformats.org/officeDocument/2006/relationships/image" Target="../media/image47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1.png"/><Relationship Id="rId4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1.png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143000"/>
            <a:ext cx="2108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7.1/7.2: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Variable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and Linear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Equations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7.3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: Linear Equations with Fractions and Decimals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8.1: </a:t>
            </a:r>
            <a:r>
              <a:rPr lang="en-US" b="1" dirty="0" smtClean="0"/>
              <a:t>Formulas</a:t>
            </a:r>
          </a:p>
        </p:txBody>
      </p:sp>
    </p:spTree>
    <p:extLst>
      <p:ext uri="{BB962C8B-B14F-4D97-AF65-F5344CB8AC3E}">
        <p14:creationId xmlns:p14="http://schemas.microsoft.com/office/powerpoint/2010/main" val="17549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551" y="205740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Often the application of mathematics involves the use of a formula.</a:t>
            </a:r>
          </a:p>
          <a:p>
            <a:endParaRPr lang="en-US" sz="2800" dirty="0"/>
          </a:p>
          <a:p>
            <a:r>
              <a:rPr lang="en-US" sz="2800" dirty="0" smtClean="0"/>
              <a:t>Evaluating a formula – substituting the known variable values into the formula and solving the resulting equation for the unknown value</a:t>
            </a:r>
          </a:p>
          <a:p>
            <a:endParaRPr lang="en-US" sz="2800" dirty="0"/>
          </a:p>
          <a:p>
            <a:r>
              <a:rPr lang="en-US" sz="2800" dirty="0" smtClean="0"/>
              <a:t>Rearranging a formula – solving the formula for a designated variable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42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2362200"/>
                <a:ext cx="85344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Solve the formula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=2(</m:t>
                    </m:r>
                    <m:r>
                      <a:rPr lang="en-US" sz="2800" b="0" i="1" smtClean="0">
                        <a:latin typeface="Cambria Math"/>
                      </a:rPr>
                      <m:t>𝑙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𝑤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800" dirty="0" smtClean="0"/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=12 </m:t>
                    </m:r>
                    <m:r>
                      <a:rPr lang="en-US" sz="2800" b="0" i="1" smtClean="0">
                        <a:latin typeface="Cambria Math"/>
                      </a:rPr>
                      <m:t>𝑓𝑡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𝑙</m:t>
                    </m:r>
                    <m:r>
                      <a:rPr lang="en-US" sz="2800" b="0" i="1" smtClean="0">
                        <a:latin typeface="Cambria Math"/>
                      </a:rPr>
                      <m:t>=4 </m:t>
                    </m:r>
                    <m:r>
                      <a:rPr lang="en-US" sz="2800" b="0" i="1" smtClean="0">
                        <a:latin typeface="Cambria Math"/>
                      </a:rPr>
                      <m:t>𝑓𝑡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62200"/>
                <a:ext cx="85344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500" t="-6410" r="-2429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3657600"/>
                <a:ext cx="23072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=2(</m:t>
                      </m:r>
                      <m:r>
                        <a:rPr lang="en-US" sz="2800" b="0" i="1" smtClean="0">
                          <a:latin typeface="Cambria Math"/>
                        </a:rPr>
                        <m:t>𝑙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57600"/>
                <a:ext cx="230729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4277380"/>
                <a:ext cx="25467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12=2(4+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277380"/>
                <a:ext cx="254678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4886980"/>
                <a:ext cx="22486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12=8+2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86980"/>
                <a:ext cx="224862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8200" y="3638266"/>
                <a:ext cx="14238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4=2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638266"/>
                <a:ext cx="142385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91000" y="4201180"/>
                <a:ext cx="16844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2 </m:t>
                      </m:r>
                      <m:r>
                        <a:rPr lang="en-US" sz="2800" b="0" i="1" smtClean="0">
                          <a:latin typeface="Cambria Math"/>
                        </a:rPr>
                        <m:t>𝑓𝑡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01180"/>
                <a:ext cx="168443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99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2133600"/>
                <a:ext cx="8458200" cy="118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Evaluate the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=10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=6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sz="2800" dirty="0" smtClean="0"/>
                  <a:t>.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33600"/>
                <a:ext cx="8458200" cy="1186159"/>
              </a:xfrm>
              <a:prstGeom prst="rect">
                <a:avLst/>
              </a:prstGeom>
              <a:blipFill rotWithShape="1">
                <a:blip r:embed="rId2"/>
                <a:stretch>
                  <a:fillRect l="-1441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3657600"/>
                <a:ext cx="2369687" cy="969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57600"/>
                <a:ext cx="2369687" cy="9694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4800600"/>
                <a:ext cx="2362891" cy="920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(10)(6)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10+6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00600"/>
                <a:ext cx="2362891" cy="9201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00051" y="3706845"/>
                <a:ext cx="156780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051" y="3706845"/>
                <a:ext cx="1567801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24400" y="4660815"/>
                <a:ext cx="21625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=3.75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660815"/>
                <a:ext cx="216251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32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1" y="21336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we want to use a business formula in an Excel spreadsheet we may need to rearrange that formula by solving for a designated variable.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2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2286000"/>
                <a:ext cx="60302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Solve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𝑃𝑉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𝑛𝑅𝑇</m:t>
                    </m:r>
                  </m:oMath>
                </a14:m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𝑉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    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6030241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022" t="-11628" r="-70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95400" y="3124200"/>
                <a:ext cx="18670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𝑃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𝑽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𝑛𝑅𝑇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124200"/>
                <a:ext cx="186705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295400" y="3647420"/>
            <a:ext cx="1600200" cy="554182"/>
            <a:chOff x="1295400" y="3647420"/>
            <a:chExt cx="1600200" cy="554182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1295400" y="3647420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2286000" y="3657600"/>
              <a:ext cx="609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316182" y="3678382"/>
                  <a:ext cx="15632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        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</m:oMath>
                    </m:oMathPara>
                  </a14:m>
                  <a:endParaRPr lang="en-US" sz="28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6182" y="3678382"/>
                  <a:ext cx="1563248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3199348"/>
                <a:ext cx="1644233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𝑽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𝑛𝑅𝑇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199348"/>
                <a:ext cx="1644233" cy="8961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973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2286000"/>
                <a:ext cx="68227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Solve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𝑀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/>
                  <a:t> 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    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682276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787" t="-11628" r="-17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95400" y="3124200"/>
                <a:ext cx="2929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𝑀</m:t>
                    </m:r>
                    <m:r>
                      <a:rPr lang="en-US" sz="2800" b="0" i="1" smtClean="0">
                        <a:latin typeface="Cambria Math"/>
                      </a:rPr>
                      <m:t>     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124200"/>
                <a:ext cx="292913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843648" y="3647419"/>
            <a:ext cx="3271152" cy="554183"/>
            <a:chOff x="843648" y="3647419"/>
            <a:chExt cx="3271152" cy="554183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1295400" y="3647420"/>
              <a:ext cx="45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2438400" y="3647419"/>
              <a:ext cx="1524000" cy="101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843648" y="3678382"/>
                  <a:ext cx="327115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oMath>
                    </m:oMathPara>
                  </a14:m>
                  <a:endParaRPr lang="en-US" sz="28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648" y="3678382"/>
                  <a:ext cx="3271152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38536" y="3124200"/>
                <a:ext cx="2236703" cy="959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𝑷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536" y="3124200"/>
                <a:ext cx="2236703" cy="9598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7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2286000"/>
                <a:ext cx="68145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Solve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𝑀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𝑅𝑇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for R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      (Example)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6814558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789" t="-11628" r="-89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58223" y="3198168"/>
                <a:ext cx="27507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𝑀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1+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𝑹</m:t>
                          </m:r>
                          <m:r>
                            <a:rPr lang="en-US" sz="2800" i="1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23" y="3198168"/>
                <a:ext cx="275075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58223" y="3928274"/>
                <a:ext cx="24464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𝑀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23" y="3928274"/>
                <a:ext cx="244643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58223" y="4658380"/>
                <a:ext cx="37367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𝑀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23" y="4658380"/>
                <a:ext cx="373672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00600" y="3198168"/>
                <a:ext cx="24190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𝑀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198168"/>
                <a:ext cx="241905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4953000" y="3721388"/>
            <a:ext cx="2266659" cy="523220"/>
            <a:chOff x="4953000" y="3721388"/>
            <a:chExt cx="2266659" cy="52322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4953000" y="3721388"/>
              <a:ext cx="838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6381459" y="3721388"/>
              <a:ext cx="838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953000" y="3721388"/>
                  <a:ext cx="211442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𝑃𝑇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           </m:t>
                        </m:r>
                        <m:r>
                          <a:rPr lang="en-US" sz="28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𝑃𝑇</m:t>
                        </m:r>
                      </m:oMath>
                    </m:oMathPara>
                  </a14:m>
                  <a:endParaRPr lang="en-US" sz="28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3000" y="3721388"/>
                  <a:ext cx="2114425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2239" y="4427547"/>
                <a:ext cx="1964833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𝑃𝑇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239" y="4427547"/>
                <a:ext cx="1964833" cy="8961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914400" y="1295400"/>
            <a:ext cx="75713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Evaluating/Rearranging Formulas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881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purl.org/dc/terms/"/>
    <ds:schemaRef ds:uri="http://schemas.microsoft.com/sharepoint/v3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2697</TotalTime>
  <Words>217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Cambria Math</vt:lpstr>
      <vt:lpstr>FVTC_blue_WAF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328</cp:revision>
  <cp:lastPrinted>2009-03-09T19:30:18Z</cp:lastPrinted>
  <dcterms:created xsi:type="dcterms:W3CDTF">2009-04-30T13:56:20Z</dcterms:created>
  <dcterms:modified xsi:type="dcterms:W3CDTF">2014-11-06T16:12:14Z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1884297257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